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7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4553-3098-4792-996D-309A9F574982}" type="datetimeFigureOut">
              <a:rPr lang="en-US" smtClean="0"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484D-9F53-4475-9082-B381CE790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94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4553-3098-4792-996D-309A9F574982}" type="datetimeFigureOut">
              <a:rPr lang="en-US" smtClean="0"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484D-9F53-4475-9082-B381CE790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4553-3098-4792-996D-309A9F574982}" type="datetimeFigureOut">
              <a:rPr lang="en-US" smtClean="0"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484D-9F53-4475-9082-B381CE790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733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4553-3098-4792-996D-309A9F574982}" type="datetimeFigureOut">
              <a:rPr lang="en-US" smtClean="0"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484D-9F53-4475-9082-B381CE790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51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4553-3098-4792-996D-309A9F574982}" type="datetimeFigureOut">
              <a:rPr lang="en-US" smtClean="0"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484D-9F53-4475-9082-B381CE790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6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4553-3098-4792-996D-309A9F574982}" type="datetimeFigureOut">
              <a:rPr lang="en-US" smtClean="0"/>
              <a:t>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484D-9F53-4475-9082-B381CE790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027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4553-3098-4792-996D-309A9F574982}" type="datetimeFigureOut">
              <a:rPr lang="en-US" smtClean="0"/>
              <a:t>1/1/2021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484D-9F53-4475-9082-B381CE790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00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4553-3098-4792-996D-309A9F574982}" type="datetimeFigureOut">
              <a:rPr lang="en-US" smtClean="0"/>
              <a:t>1/1/2021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484D-9F53-4475-9082-B381CE790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142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4553-3098-4792-996D-309A9F574982}" type="datetimeFigureOut">
              <a:rPr lang="en-US" smtClean="0"/>
              <a:t>1/1/2021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484D-9F53-4475-9082-B381CE790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580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4553-3098-4792-996D-309A9F574982}" type="datetimeFigureOut">
              <a:rPr lang="en-US" smtClean="0"/>
              <a:t>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484D-9F53-4475-9082-B381CE790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68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4553-3098-4792-996D-309A9F574982}" type="datetimeFigureOut">
              <a:rPr lang="en-US" smtClean="0"/>
              <a:t>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484D-9F53-4475-9082-B381CE790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72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64553-3098-4792-996D-309A9F574982}" type="datetimeFigureOut">
              <a:rPr lang="en-US" smtClean="0"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5484D-9F53-4475-9082-B381CE790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179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35"/>
            <a:ext cx="12192002" cy="6844632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8626" y="1692656"/>
            <a:ext cx="10654747" cy="70696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Economic Models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995239" y="3218899"/>
            <a:ext cx="10201523" cy="119407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Steven Suranovic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George Washington University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86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68" y="-1"/>
            <a:ext cx="12295102" cy="622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3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Hand-drawn</a:t>
            </a:r>
            <a:r>
              <a:rPr lang="en-US" sz="4400" b="1" dirty="0" smtClean="0">
                <a:solidFill>
                  <a:srgbClr val="FFFF00"/>
                </a:solidFill>
              </a:rPr>
              <a:t> Map Model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 anchor="ctr" anchorCtr="0">
            <a:norm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Assumptions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Lines are streets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Street names are accurate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Arrows are direction of travel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Breakfast locations accurate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 at intersections are stop signs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Etc</a:t>
            </a:r>
            <a:r>
              <a:rPr lang="en-US" dirty="0" smtClean="0">
                <a:solidFill>
                  <a:srgbClr val="FFFF00"/>
                </a:solidFill>
              </a:rPr>
              <a:t>, etc. 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00"/>
              </a:solidFill>
            </a:endParaRPr>
          </a:p>
          <a:p>
            <a:endParaRPr lang="en-US" sz="32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FFFF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ctr" anchorCtr="0">
            <a:norm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Implications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Travel along arrowed roads will lead you out of town</a:t>
            </a:r>
          </a:p>
          <a:p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If you want breakfast, you can stop at recommended shops along the way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60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9788" y="10477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Assumption Types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9788" y="1430338"/>
            <a:ext cx="5157787" cy="823912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Reflect Realit</a:t>
            </a:r>
            <a:r>
              <a:rPr lang="en-US" sz="3200" dirty="0">
                <a:solidFill>
                  <a:srgbClr val="FFFF00"/>
                </a:solidFill>
              </a:rPr>
              <a:t>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sz="half" idx="2"/>
          </p:nvPr>
        </p:nvSpPr>
        <p:spPr>
          <a:xfrm>
            <a:off x="839788" y="2348321"/>
            <a:ext cx="5157787" cy="36845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Street names are accurate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Arrows are direction of travel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Breakfast locations accurate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00"/>
              </a:solidFill>
            </a:endParaRPr>
          </a:p>
          <a:p>
            <a:endParaRPr lang="en-US" sz="32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FFFF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30338"/>
            <a:ext cx="5183188" cy="823912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Simplifying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59965"/>
            <a:ext cx="5183188" cy="3684588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Lines are </a:t>
            </a:r>
            <a:r>
              <a:rPr lang="en-US" dirty="0" smtClean="0">
                <a:solidFill>
                  <a:srgbClr val="FFFF00"/>
                </a:solidFill>
              </a:rPr>
              <a:t>streets</a:t>
            </a:r>
          </a:p>
          <a:p>
            <a:r>
              <a:rPr lang="en-US" dirty="0">
                <a:solidFill>
                  <a:srgbClr val="FFFF00"/>
                </a:solidFill>
              </a:rPr>
              <a:t>O at intersections are stop </a:t>
            </a:r>
            <a:r>
              <a:rPr lang="en-US" dirty="0" smtClean="0">
                <a:solidFill>
                  <a:srgbClr val="FFFF00"/>
                </a:solidFill>
              </a:rPr>
              <a:t>signs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Many streets and names missing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Scale is inaccurate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Bldgs</a:t>
            </a:r>
            <a:r>
              <a:rPr lang="en-US" dirty="0" smtClean="0">
                <a:solidFill>
                  <a:srgbClr val="FFFF00"/>
                </a:solidFill>
              </a:rPr>
              <a:t> are simple shapes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84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Assumption Types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 anchor="ctr" anchorCtr="0">
            <a:norm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Consequential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Starting location is accurate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Stop sign locations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Street names are accurate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Arrows are direction of travel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Breakfast locations accurate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00"/>
              </a:solidFill>
            </a:endParaRPr>
          </a:p>
          <a:p>
            <a:endParaRPr lang="en-US" sz="32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FFFF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ctr" anchorCtr="0">
            <a:norm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Inconsequential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Lines are </a:t>
            </a:r>
            <a:r>
              <a:rPr lang="en-US" dirty="0" smtClean="0">
                <a:solidFill>
                  <a:srgbClr val="FFFF00"/>
                </a:solidFill>
              </a:rPr>
              <a:t>streets</a:t>
            </a:r>
          </a:p>
          <a:p>
            <a:r>
              <a:rPr lang="en-US" dirty="0">
                <a:solidFill>
                  <a:srgbClr val="FFFF00"/>
                </a:solidFill>
              </a:rPr>
              <a:t>O at intersections are stop </a:t>
            </a:r>
            <a:r>
              <a:rPr lang="en-US" dirty="0" smtClean="0">
                <a:solidFill>
                  <a:srgbClr val="FFFF00"/>
                </a:solidFill>
              </a:rPr>
              <a:t>signs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Scale is not accurate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89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7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Topo</a:t>
            </a:r>
            <a:r>
              <a:rPr lang="en-US" sz="4400" b="1" dirty="0" smtClean="0">
                <a:solidFill>
                  <a:srgbClr val="FFFF00"/>
                </a:solidFill>
              </a:rPr>
              <a:t> Map Model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 anchor="ctr" anchorCtr="0">
            <a:norm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Assumptions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Green areas are forested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Brown lines are contours (</a:t>
            </a:r>
            <a:r>
              <a:rPr lang="en-US" dirty="0" err="1" smtClean="0">
                <a:solidFill>
                  <a:srgbClr val="FFFF00"/>
                </a:solidFill>
              </a:rPr>
              <a:t>iso</a:t>
            </a:r>
            <a:r>
              <a:rPr lang="en-US" dirty="0" smtClean="0">
                <a:solidFill>
                  <a:srgbClr val="FFFF00"/>
                </a:solidFill>
              </a:rPr>
              <a:t>-elevation)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Streets are double black lines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Structures are small black circles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Etc.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00"/>
              </a:solidFill>
            </a:endParaRPr>
          </a:p>
          <a:p>
            <a:endParaRPr lang="en-US" sz="32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FFFF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ctr" anchorCtr="0">
            <a:norm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Implications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Can use to determine slope/grade when hiking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Can used to plan troop movements for war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99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19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2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35"/>
            <a:ext cx="12192002" cy="6844632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81345" y="332982"/>
            <a:ext cx="8001585" cy="70696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Maps as Models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081377" y="1654629"/>
            <a:ext cx="10201523" cy="477519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Create different maps (models) for different purposes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Some assumptions may be the same, some will differ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There is no ideal map (model)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Same is true for economic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00"/>
              </a:solidFill>
            </a:endParaRPr>
          </a:p>
          <a:p>
            <a:endParaRPr lang="en-US" sz="32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38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35"/>
            <a:ext cx="12192002" cy="6844632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81345" y="332982"/>
            <a:ext cx="8001585" cy="70696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Economic Models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081377" y="1358294"/>
            <a:ext cx="10201523" cy="507153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Uses deductive reasoning to create simplified real-world economic relationships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Models are simplifications!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Presents these in mathematical and/or graphical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Can be used to identify the conditions needed for certain outcomes to arise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26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35"/>
            <a:ext cx="12192002" cy="6844632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81345" y="332982"/>
            <a:ext cx="8001585" cy="70696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Deductive Reasoning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081377" y="1654629"/>
            <a:ext cx="10201523" cy="477519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If  X (a set of assumptions) is True …  then </a:t>
            </a:r>
          </a:p>
          <a:p>
            <a:endParaRPr lang="en-US" sz="32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    Y  ( a set of conclusions or implications)  follow logically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If all dogs have four legs, and if Duke is a dog, then Duke has four legs.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97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35"/>
            <a:ext cx="12192002" cy="6844632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81345" y="332982"/>
            <a:ext cx="8001585" cy="70696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A Logical Fallacy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081377" y="1654629"/>
            <a:ext cx="10201523" cy="477519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What if an assumption is not true …  does it follow that the conclusions are untrue?    Answer – 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For example,  If all dogs do not have four legs, and Duke is a dog,  it does not follow that Duke does not have four legs.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He still might … we just can’t know for sure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15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35"/>
            <a:ext cx="12192002" cy="6844632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81345" y="332982"/>
            <a:ext cx="8001585" cy="70696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A Logical Fallacy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081377" y="1654629"/>
            <a:ext cx="10201523" cy="477519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In economic models then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Just because some assumptions do not match the real world, does not mean we can dismiss all the conclusions  </a:t>
            </a:r>
            <a:endParaRPr lang="en-US" sz="3000" dirty="0">
              <a:solidFill>
                <a:srgbClr val="FFFF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But models will tell us what MUST be true to guarantee certain outcomes or results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75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35"/>
            <a:ext cx="12192002" cy="6844632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81345" y="332982"/>
            <a:ext cx="8001585" cy="70696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Assumptions vs. Implications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081377" y="1654629"/>
            <a:ext cx="10201523" cy="477519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All of the IFs in an economic model are the ASSUMPTIONS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Generally there are numerous assumptions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All of the THENs in a model are the IMPLICATIONS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Generally there are many fewer implications</a:t>
            </a:r>
            <a:endParaRPr lang="en-US" sz="3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16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35"/>
            <a:ext cx="12192002" cy="6844632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81345" y="332981"/>
            <a:ext cx="8001585" cy="1382607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Types of Assumptions</a:t>
            </a:r>
            <a:br>
              <a:rPr lang="en-US" sz="4400" b="1" dirty="0" smtClean="0">
                <a:solidFill>
                  <a:srgbClr val="FFFF00"/>
                </a:solidFill>
              </a:rPr>
            </a:br>
            <a:r>
              <a:rPr lang="en-US" sz="4400" b="1" dirty="0" smtClean="0">
                <a:solidFill>
                  <a:srgbClr val="FFFF00"/>
                </a:solidFill>
              </a:rPr>
              <a:t>Reflect Reality vs. Simplifying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081377" y="2177143"/>
            <a:ext cx="10201523" cy="425268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Assumptions that reflect reality are included because they are an observed feature of the real world.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Assumptions that are simplifying are included to make the model tractable (that is, to make it easier to comprehend and solve)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9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35"/>
            <a:ext cx="12192002" cy="6844632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81345" y="219770"/>
            <a:ext cx="8001585" cy="1382607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Types of Assumptions</a:t>
            </a:r>
            <a:br>
              <a:rPr lang="en-US" sz="4400" b="1" dirty="0" smtClean="0">
                <a:solidFill>
                  <a:srgbClr val="FFFF00"/>
                </a:solidFill>
              </a:rPr>
            </a:br>
            <a:r>
              <a:rPr lang="en-US" sz="4400" b="1" dirty="0" smtClean="0">
                <a:solidFill>
                  <a:srgbClr val="FFFF00"/>
                </a:solidFill>
              </a:rPr>
              <a:t>Consequential vs. Inconsequential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081375" y="1889760"/>
            <a:ext cx="10201523" cy="425268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If you relax (that is, change or eliminate) a consequential assumption, then an implication is no longer guaranteed.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Often, assumptions that reflect reality are consequential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If you relax (that is, change or eliminate) an  inconsequential assumption, then the implications are not affected.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Many assumptions that are simplifying are inconsequential</a:t>
            </a:r>
            <a:endParaRPr lang="en-US" sz="3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77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35"/>
            <a:ext cx="12192002" cy="6844632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81345" y="332982"/>
            <a:ext cx="8001585" cy="70696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A</a:t>
            </a:r>
            <a:r>
              <a:rPr lang="en-US" sz="4400" b="1" dirty="0" smtClean="0">
                <a:solidFill>
                  <a:srgbClr val="FFFF00"/>
                </a:solidFill>
              </a:rPr>
              <a:t> Map as a Model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081377" y="1654629"/>
            <a:ext cx="10201523" cy="477519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Maps can be transformed into a deductive exercise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Namely, If  (</a:t>
            </a:r>
            <a:r>
              <a:rPr lang="en-US" sz="3200" dirty="0" err="1" smtClean="0">
                <a:solidFill>
                  <a:srgbClr val="FFFF00"/>
                </a:solidFill>
              </a:rPr>
              <a:t>x,y,z</a:t>
            </a:r>
            <a:r>
              <a:rPr lang="en-US" sz="3200" dirty="0" smtClean="0">
                <a:solidFill>
                  <a:srgbClr val="FFFF00"/>
                </a:solidFill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</a:rPr>
              <a:t>etc</a:t>
            </a:r>
            <a:r>
              <a:rPr lang="en-US" sz="3200" dirty="0" smtClean="0">
                <a:solidFill>
                  <a:srgbClr val="FFFF00"/>
                </a:solidFill>
              </a:rPr>
              <a:t>) are true, then (A, B, C, </a:t>
            </a:r>
            <a:r>
              <a:rPr lang="en-US" sz="3200" dirty="0" err="1" smtClean="0">
                <a:solidFill>
                  <a:srgbClr val="FFFF00"/>
                </a:solidFill>
              </a:rPr>
              <a:t>etc</a:t>
            </a:r>
            <a:r>
              <a:rPr lang="en-US" sz="3200" dirty="0" smtClean="0">
                <a:solidFill>
                  <a:srgbClr val="FFFF00"/>
                </a:solidFill>
              </a:rPr>
              <a:t>) follow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00"/>
              </a:solidFill>
            </a:endParaRPr>
          </a:p>
          <a:p>
            <a:endParaRPr lang="en-US" sz="32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8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32209</TotalTime>
  <Words>590</Words>
  <Application>Microsoft Office PowerPoint</Application>
  <PresentationFormat>Widescreen</PresentationFormat>
  <Paragraphs>110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Economic Models</vt:lpstr>
      <vt:lpstr>Economic Models</vt:lpstr>
      <vt:lpstr>Deductive Reasoning</vt:lpstr>
      <vt:lpstr>A Logical Fallacy</vt:lpstr>
      <vt:lpstr>A Logical Fallacy</vt:lpstr>
      <vt:lpstr>Assumptions vs. Implications</vt:lpstr>
      <vt:lpstr>Types of Assumptions Reflect Reality vs. Simplifying</vt:lpstr>
      <vt:lpstr>Types of Assumptions Consequential vs. Inconsequential</vt:lpstr>
      <vt:lpstr>A Map as a Model</vt:lpstr>
      <vt:lpstr>PowerPoint Presentation</vt:lpstr>
      <vt:lpstr>Hand-drawn Map Model</vt:lpstr>
      <vt:lpstr>Assumption Types</vt:lpstr>
      <vt:lpstr>Assumption Types</vt:lpstr>
      <vt:lpstr>PowerPoint Presentation</vt:lpstr>
      <vt:lpstr>Topo Map Model</vt:lpstr>
      <vt:lpstr>PowerPoint Presentation</vt:lpstr>
      <vt:lpstr>Maps as Models</vt:lpstr>
    </vt:vector>
  </TitlesOfParts>
  <Company>GW Columbian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 Imperfections</dc:title>
  <dc:creator>Steven Suranovic</dc:creator>
  <cp:lastModifiedBy>Steven Suranovic</cp:lastModifiedBy>
  <cp:revision>137</cp:revision>
  <dcterms:created xsi:type="dcterms:W3CDTF">2020-04-13T23:36:54Z</dcterms:created>
  <dcterms:modified xsi:type="dcterms:W3CDTF">2021-01-02T02:13:08Z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